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1" r:id="rId5"/>
    <p:sldId id="260" r:id="rId6"/>
    <p:sldId id="269" r:id="rId7"/>
    <p:sldId id="264" r:id="rId8"/>
    <p:sldId id="266" r:id="rId9"/>
    <p:sldId id="267" r:id="rId10"/>
    <p:sldId id="268" r:id="rId11"/>
    <p:sldId id="262" r:id="rId12"/>
    <p:sldId id="263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9" d="100"/>
          <a:sy n="129" d="100"/>
        </p:scale>
        <p:origin x="126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893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699A1-4B0C-375A-CADB-90222D478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A32B69-09BE-B966-9FA3-BA4DEFABCD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CAAAFF-D786-AF6A-3603-941161E670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BBD761-7319-271D-FB37-5502AC7752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6481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BEEEF-3686-62B4-8A78-E442CAE29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C0EBB0-CE06-E99B-28FE-C579A361B2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56D95-A6BF-F405-1407-23F7D5AC7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20D39-1934-EB76-0428-D95032D099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34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7C1C3-8F83-C592-3077-1D0346397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33224A-5E01-34D5-963A-413DC63470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12A14E-175B-1F9B-5B5D-DB7FAE221A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791E9-7A3A-EB12-6CC1-DBB367A2F4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5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BE07C-AF54-15D1-2CCC-744C1434D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67B293-F8DA-177B-5591-0FEA014DFC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30891E-0FF9-2270-5192-17BF5E0441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6C57D-DE9E-5B5F-E7CF-DAB37E3943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49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854D2-8AA5-E070-08D8-F57A8DE13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5A4E99-8222-92E8-4E15-E5A9E55AD0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49E8E3-B3F4-CDC8-DF64-BE147F123E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7EF0D-A5E8-362F-67FA-D3AEB1CEDB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522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1C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243584"/>
            <a:ext cx="3200400" cy="3899916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3cd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" y="315468"/>
            <a:ext cx="2377440" cy="71323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3200400" y="109728"/>
            <a:ext cx="36576" cy="4919472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228600" y="1723002"/>
            <a:ext cx="2743200" cy="1269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Mike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Goulet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3429000" y="548640"/>
            <a:ext cx="5486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the</a:t>
            </a:r>
            <a:r>
              <a:rPr lang="en-US" sz="3600" dirty="0"/>
              <a:t> </a:t>
            </a: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Foundation for Data Driven Marketing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3429000" y="28803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EE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Presentation to 3CDC Leadership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11480" y="3474720"/>
            <a:ext cx="411480" cy="4114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11480" y="3474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BE3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1051560" y="3474720"/>
            <a:ext cx="411480" cy="411480"/>
          </a:xfrm>
          <a:prstGeom prst="ellipse">
            <a:avLst/>
          </a:prstGeom>
          <a:solidFill>
            <a:srgbClr val="7B943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051560" y="3474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1691640" y="3474720"/>
            <a:ext cx="411480" cy="411480"/>
          </a:xfrm>
          <a:prstGeom prst="ellipse">
            <a:avLst/>
          </a:prstGeom>
          <a:solidFill>
            <a:srgbClr val="4472A4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1691640" y="3474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2331720" y="3474720"/>
            <a:ext cx="411480" cy="411480"/>
          </a:xfrm>
          <a:prstGeom prst="ellipse">
            <a:avLst/>
          </a:prstGeom>
          <a:solidFill>
            <a:srgbClr val="7F7F7F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2331720" y="3474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429000" y="44805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Cincinnati, Ohio  | 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119667"/>
            <a:ext cx="3108960" cy="4882896"/>
          </a:xfrm>
          <a:prstGeom prst="rect">
            <a:avLst/>
          </a:prstGeom>
          <a:solidFill>
            <a:srgbClr val="F5F5F3"/>
          </a:solidFill>
          <a:ln w="12700">
            <a:solidFill>
              <a:srgbClr val="F5F5F3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5" name="Image 0" descr="/home/claude/3cd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74320"/>
            <a:ext cx="2377440" cy="71323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3291840" y="201168"/>
            <a:ext cx="91440" cy="548640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3474720" y="201168"/>
            <a:ext cx="5394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My Technical Experience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3291840" y="804672"/>
            <a:ext cx="5577840" cy="36576"/>
          </a:xfrm>
          <a:prstGeom prst="rect">
            <a:avLst/>
          </a:prstGeom>
          <a:solidFill>
            <a:srgbClr val="EEEEEC"/>
          </a:solidFill>
          <a:ln w="12700">
            <a:solidFill>
              <a:srgbClr val="EEEE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640080" y="1440180"/>
            <a:ext cx="1828800" cy="1828800"/>
          </a:xfrm>
          <a:prstGeom prst="ellipse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274320" y="320040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37160" y="36118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3383280" y="914400"/>
            <a:ext cx="1691640" cy="1188720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3383280" y="960120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16</a:t>
            </a:r>
            <a:endParaRPr lang="en-US" sz="3000" dirty="0"/>
          </a:p>
        </p:txBody>
      </p:sp>
      <p:sp>
        <p:nvSpPr>
          <p:cNvPr id="15" name="Text 12"/>
          <p:cNvSpPr/>
          <p:nvPr/>
        </p:nvSpPr>
        <p:spPr>
          <a:xfrm>
            <a:off x="3383280" y="1607457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Websites and Apps</a:t>
            </a:r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Launched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5257800" y="914400"/>
            <a:ext cx="1691640" cy="1188720"/>
          </a:xfrm>
          <a:prstGeom prst="rect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257800" y="960120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100+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5257800" y="160020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IT Documents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Authored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7132320" y="914400"/>
            <a:ext cx="1691640" cy="1188720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7132320" y="960120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5</a:t>
            </a:r>
            <a:endParaRPr lang="en-US" sz="3000" dirty="0"/>
          </a:p>
        </p:txBody>
      </p:sp>
      <p:sp>
        <p:nvSpPr>
          <p:cNvPr id="21" name="Text 18"/>
          <p:cNvSpPr/>
          <p:nvPr/>
        </p:nvSpPr>
        <p:spPr>
          <a:xfrm>
            <a:off x="7132320" y="160020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Migrations </a:t>
            </a:r>
            <a:b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3291840" y="2404872"/>
            <a:ext cx="54864" cy="347472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3456432" y="2331720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 track record managing digital systems with 50+ users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3291840" y="2953512"/>
            <a:ext cx="54864" cy="347472"/>
          </a:xfrm>
          <a:prstGeom prst="rect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3456432" y="2880360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experience bridging technology with marketing and operations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3291840" y="3502152"/>
            <a:ext cx="54864" cy="347472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3456432" y="3429000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Passionate about using technology to create exceptional customer and business user experiences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3291840" y="4050792"/>
            <a:ext cx="54864" cy="347472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3456432" y="3977640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Cincinnati community advocate — here to stay, ready to help</a:t>
            </a:r>
            <a:endParaRPr lang="en-US" sz="13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F7A30B4-3121-DAA0-EA61-DB9F39F02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525" y="1495619"/>
            <a:ext cx="1704874" cy="1717922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C1C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0" cy="164592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286000" y="0"/>
            <a:ext cx="2286000" cy="164592"/>
          </a:xfrm>
          <a:prstGeom prst="rect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572000" y="0"/>
            <a:ext cx="2286000" cy="164592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858000" y="0"/>
            <a:ext cx="2286000" cy="164592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3cd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28600"/>
            <a:ext cx="1828800" cy="5486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27432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as IT Director</a:t>
            </a:r>
            <a:endParaRPr lang="en-US" sz="3400" dirty="0"/>
          </a:p>
        </p:txBody>
      </p:sp>
      <p:sp>
        <p:nvSpPr>
          <p:cNvPr id="9" name="Shape 6"/>
          <p:cNvSpPr/>
          <p:nvPr/>
        </p:nvSpPr>
        <p:spPr>
          <a:xfrm>
            <a:off x="365760" y="1097280"/>
            <a:ext cx="2697480" cy="3749040"/>
          </a:xfrm>
          <a:prstGeom prst="rect">
            <a:avLst/>
          </a:prstGeom>
          <a:solidFill>
            <a:srgbClr val="2A2A2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365760" y="1097280"/>
            <a:ext cx="2697480" cy="109728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1371600" y="1261872"/>
            <a:ext cx="685800" cy="685800"/>
          </a:xfrm>
          <a:prstGeom prst="ellipse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8176" y="1280160"/>
            <a:ext cx="612648" cy="61264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7200" y="2011680"/>
            <a:ext cx="2514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Reliable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530352" y="2743200"/>
            <a:ext cx="2423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 current infrastructure and future state planning</a:t>
            </a:r>
          </a:p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CCCCCC"/>
                </a:solidFill>
                <a:latin typeface="Calibri" pitchFamily="34" charset="0"/>
                <a:cs typeface="Calibri" pitchFamily="34" charset="-120"/>
              </a:rPr>
              <a:t>Become subject  matter expert in critical software, hardware, and field-based platforms</a:t>
            </a:r>
          </a:p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CCCCCC"/>
                </a:solidFill>
                <a:latin typeface="Calibri" pitchFamily="34" charset="0"/>
                <a:cs typeface="Calibri" pitchFamily="34" charset="-120"/>
              </a:rPr>
              <a:t>Documentation: MSP documentation, user guides, configuration logic, continuity planning, dependency mapping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3291840" y="1097280"/>
            <a:ext cx="2697480" cy="3749040"/>
          </a:xfrm>
          <a:prstGeom prst="rect">
            <a:avLst/>
          </a:prstGeom>
          <a:solidFill>
            <a:srgbClr val="2A2A2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3291840" y="1097280"/>
            <a:ext cx="2697480" cy="109728"/>
          </a:xfrm>
          <a:prstGeom prst="rect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4297680" y="1261872"/>
            <a:ext cx="685800" cy="685800"/>
          </a:xfrm>
          <a:prstGeom prst="ellipse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4256" y="1280160"/>
            <a:ext cx="612648" cy="61264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3383280" y="2011680"/>
            <a:ext cx="2514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3456432" y="2743200"/>
            <a:ext cx="2423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FontTx/>
              <a:buChar char="•"/>
            </a:pPr>
            <a:r>
              <a:rPr lang="en-US" sz="11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 centralized data strategy with scalability (data lake)</a:t>
            </a:r>
          </a:p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 dataflows with connected applications</a:t>
            </a:r>
            <a:endParaRPr lang="en-US" sz="1150" dirty="0"/>
          </a:p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CCCCCC"/>
                </a:solidFill>
                <a:latin typeface="Calibri" pitchFamily="34" charset="0"/>
                <a:cs typeface="Calibri" pitchFamily="34" charset="-120"/>
              </a:rPr>
              <a:t>Enable data-driven customer experience enhancements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6217920" y="1097280"/>
            <a:ext cx="2697480" cy="3749040"/>
          </a:xfrm>
          <a:prstGeom prst="rect">
            <a:avLst/>
          </a:prstGeom>
          <a:solidFill>
            <a:srgbClr val="2A2A2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7"/>
          <p:cNvSpPr/>
          <p:nvPr/>
        </p:nvSpPr>
        <p:spPr>
          <a:xfrm>
            <a:off x="6217920" y="1097280"/>
            <a:ext cx="2697480" cy="109728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7223760" y="1261872"/>
            <a:ext cx="685800" cy="685800"/>
          </a:xfrm>
          <a:prstGeom prst="ellipse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0336" y="1280160"/>
            <a:ext cx="612648" cy="612648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309360" y="2011680"/>
            <a:ext cx="2514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Empowered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1600" dirty="0"/>
          </a:p>
        </p:txBody>
      </p:sp>
      <p:sp>
        <p:nvSpPr>
          <p:cNvPr id="26" name="Text 20"/>
          <p:cNvSpPr/>
          <p:nvPr/>
        </p:nvSpPr>
        <p:spPr>
          <a:xfrm>
            <a:off x="6382512" y="2743200"/>
            <a:ext cx="2423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Self-service IT resources &amp; knowledge base</a:t>
            </a:r>
          </a:p>
          <a:p>
            <a:pPr marL="342900" indent="-342900">
              <a:buSzPct val="100000"/>
              <a:buFontTx/>
              <a:buChar char="•"/>
            </a:pPr>
            <a:r>
              <a:rPr lang="en-US" sz="11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Access, role, and permission management</a:t>
            </a:r>
            <a:endParaRPr lang="en-US" sz="1150" dirty="0"/>
          </a:p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escalation paths and mitigation procedures</a:t>
            </a:r>
            <a:endParaRPr lang="en-US" sz="1150" dirty="0"/>
          </a:p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and documentation for new hires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home/claude/3cd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0" y="164592"/>
            <a:ext cx="1463040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18288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Approach: Understand, Assess, Action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457200" y="795528"/>
            <a:ext cx="5029200" cy="36576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365760" y="960120"/>
            <a:ext cx="269748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365760" y="960120"/>
            <a:ext cx="2697480" cy="82296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57200" y="1115568"/>
            <a:ext cx="411480" cy="411480"/>
          </a:xfrm>
          <a:prstGeom prst="ellipse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" y="1133856"/>
            <a:ext cx="374904" cy="37490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32688" y="1115568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Audit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475488" y="1618488"/>
            <a:ext cx="24871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current state of all hardware, software, licensing, and security across 3CDC's portfolio.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3246120" y="960120"/>
            <a:ext cx="269748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3246120" y="960120"/>
            <a:ext cx="2697480" cy="82296"/>
          </a:xfrm>
          <a:prstGeom prst="rect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3337560" y="1115568"/>
            <a:ext cx="411480" cy="411480"/>
          </a:xfrm>
          <a:prstGeom prst="ellipse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848" y="1133856"/>
            <a:ext cx="374904" cy="37490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813048" y="1115568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Alignment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3355848" y="1618488"/>
            <a:ext cx="24871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 with every department head to understand pain points and align IT priorities with org goals.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6126480" y="2880360"/>
            <a:ext cx="269748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6126480" y="2880360"/>
            <a:ext cx="2697480" cy="82296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6217920" y="3035808"/>
            <a:ext cx="411480" cy="411480"/>
          </a:xfrm>
          <a:prstGeom prst="ellipse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6208" y="3054096"/>
            <a:ext cx="374904" cy="37490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693408" y="3035808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Wins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6236208" y="3538728"/>
            <a:ext cx="24871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and deliver 2–4 high-visibility improvements in the first 90 days to build trust.</a:t>
            </a:r>
            <a:endParaRPr lang="en-US" sz="1100" dirty="0"/>
          </a:p>
        </p:txBody>
      </p:sp>
      <p:sp>
        <p:nvSpPr>
          <p:cNvPr id="25" name="Shape 19"/>
          <p:cNvSpPr/>
          <p:nvPr/>
        </p:nvSpPr>
        <p:spPr>
          <a:xfrm>
            <a:off x="365760" y="2880360"/>
            <a:ext cx="269748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0"/>
          <p:cNvSpPr/>
          <p:nvPr/>
        </p:nvSpPr>
        <p:spPr>
          <a:xfrm>
            <a:off x="365760" y="2880360"/>
            <a:ext cx="2697480" cy="82296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1"/>
          <p:cNvSpPr/>
          <p:nvPr/>
        </p:nvSpPr>
        <p:spPr>
          <a:xfrm>
            <a:off x="457200" y="3035808"/>
            <a:ext cx="411480" cy="411480"/>
          </a:xfrm>
          <a:prstGeom prst="ellipse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88" y="3054096"/>
            <a:ext cx="374904" cy="374904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932688" y="3035808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Strategy</a:t>
            </a:r>
            <a:endParaRPr lang="en-US" sz="1300" dirty="0"/>
          </a:p>
        </p:txBody>
      </p:sp>
      <p:sp>
        <p:nvSpPr>
          <p:cNvPr id="30" name="Text 23"/>
          <p:cNvSpPr/>
          <p:nvPr/>
        </p:nvSpPr>
        <p:spPr>
          <a:xfrm>
            <a:off x="475488" y="3538728"/>
            <a:ext cx="24871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existing data sources and define data storage options for leadership decision-making. Determine data continuity requirements. Implement centralized storage.</a:t>
            </a:r>
            <a:endParaRPr lang="en-US" sz="1100" dirty="0"/>
          </a:p>
        </p:txBody>
      </p:sp>
      <p:sp>
        <p:nvSpPr>
          <p:cNvPr id="31" name="Shape 24"/>
          <p:cNvSpPr/>
          <p:nvPr/>
        </p:nvSpPr>
        <p:spPr>
          <a:xfrm>
            <a:off x="3246120" y="2880360"/>
            <a:ext cx="269748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25"/>
          <p:cNvSpPr/>
          <p:nvPr/>
        </p:nvSpPr>
        <p:spPr>
          <a:xfrm>
            <a:off x="3246120" y="2880360"/>
            <a:ext cx="2697480" cy="82296"/>
          </a:xfrm>
          <a:prstGeom prst="rect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26"/>
          <p:cNvSpPr/>
          <p:nvPr/>
        </p:nvSpPr>
        <p:spPr>
          <a:xfrm>
            <a:off x="3337560" y="3035808"/>
            <a:ext cx="411480" cy="411480"/>
          </a:xfrm>
          <a:prstGeom prst="ellipse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5848" y="3054096"/>
            <a:ext cx="374904" cy="374904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3813048" y="3035808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Brand Audit</a:t>
            </a:r>
            <a:endParaRPr lang="en-US" sz="1300" dirty="0"/>
          </a:p>
        </p:txBody>
      </p:sp>
      <p:sp>
        <p:nvSpPr>
          <p:cNvPr id="36" name="Text 28"/>
          <p:cNvSpPr/>
          <p:nvPr/>
        </p:nvSpPr>
        <p:spPr>
          <a:xfrm>
            <a:off x="3355848" y="3538728"/>
            <a:ext cx="24871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website, search, and conversion performance. Identify issues and opportunities, create action plan to address based on value and effort.</a:t>
            </a:r>
            <a:endParaRPr lang="en-US" sz="1100" dirty="0"/>
          </a:p>
        </p:txBody>
      </p:sp>
      <p:sp>
        <p:nvSpPr>
          <p:cNvPr id="37" name="Shape 29"/>
          <p:cNvSpPr/>
          <p:nvPr/>
        </p:nvSpPr>
        <p:spPr>
          <a:xfrm>
            <a:off x="6126480" y="960120"/>
            <a:ext cx="269748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8" name="Shape 30"/>
          <p:cNvSpPr/>
          <p:nvPr/>
        </p:nvSpPr>
        <p:spPr>
          <a:xfrm>
            <a:off x="6126480" y="960120"/>
            <a:ext cx="2697480" cy="82296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1"/>
          <p:cNvSpPr/>
          <p:nvPr/>
        </p:nvSpPr>
        <p:spPr>
          <a:xfrm>
            <a:off x="6217920" y="1115568"/>
            <a:ext cx="411480" cy="411480"/>
          </a:xfrm>
          <a:prstGeom prst="ellipse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6208" y="1133856"/>
            <a:ext cx="374904" cy="374904"/>
          </a:xfrm>
          <a:prstGeom prst="rect">
            <a:avLst/>
          </a:prstGeom>
        </p:spPr>
      </p:pic>
      <p:sp>
        <p:nvSpPr>
          <p:cNvPr id="41" name="Text 32"/>
          <p:cNvSpPr/>
          <p:nvPr/>
        </p:nvSpPr>
        <p:spPr>
          <a:xfrm>
            <a:off x="6693408" y="1115568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Review</a:t>
            </a:r>
            <a:endParaRPr lang="en-US" sz="1300" dirty="0"/>
          </a:p>
        </p:txBody>
      </p:sp>
      <p:sp>
        <p:nvSpPr>
          <p:cNvPr id="42" name="Text 33"/>
          <p:cNvSpPr/>
          <p:nvPr/>
        </p:nvSpPr>
        <p:spPr>
          <a:xfrm>
            <a:off x="6236208" y="1618488"/>
            <a:ext cx="24871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tech related services for value, bloat, usage, and renewal dates. Assess options to optimize spend going forward.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515268" y="222648"/>
            <a:ext cx="6583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into Marketing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15264" y="902064"/>
            <a:ext cx="6583680" cy="36576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914400" y="2514600"/>
            <a:ext cx="7315200" cy="0"/>
          </a:xfrm>
          <a:prstGeom prst="line">
            <a:avLst/>
          </a:prstGeom>
          <a:noFill/>
          <a:ln w="25400">
            <a:solidFill>
              <a:srgbClr val="EEEEEC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365760" y="1097280"/>
            <a:ext cx="2651760" cy="411480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365760" y="10972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1374503" y="2240280"/>
            <a:ext cx="548640" cy="548640"/>
          </a:xfrm>
          <a:prstGeom prst="ellipse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365760" y="1554480"/>
            <a:ext cx="2651760" cy="594360"/>
          </a:xfrm>
          <a:prstGeom prst="rect">
            <a:avLst/>
          </a:prstGeom>
          <a:solidFill>
            <a:srgbClr val="F5F5F3"/>
          </a:solidFill>
          <a:ln w="12700">
            <a:solidFill>
              <a:srgbClr val="EEEE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365760" y="1554480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BE3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Director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57200" y="2834640"/>
            <a:ext cx="2514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current uses and shortcomings of IT stack</a:t>
            </a:r>
          </a:p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cs typeface="Calibri" pitchFamily="34" charset="-120"/>
              </a:rPr>
              <a:t>Centralize data storage and access</a:t>
            </a:r>
          </a:p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and compliance framework</a:t>
            </a:r>
            <a:endParaRPr lang="en-US" sz="1150" dirty="0"/>
          </a:p>
          <a:p>
            <a:pPr marL="342900" indent="-342900" algn="l">
              <a:buSzPct val="100000"/>
              <a:buChar char="•"/>
            </a:pPr>
            <a:r>
              <a:rPr lang="en-US" sz="1150" dirty="0"/>
              <a:t>Subject matter expertise in critical systems</a:t>
            </a:r>
          </a:p>
        </p:txBody>
      </p:sp>
      <p:sp>
        <p:nvSpPr>
          <p:cNvPr id="14" name="Shape 11"/>
          <p:cNvSpPr/>
          <p:nvPr/>
        </p:nvSpPr>
        <p:spPr>
          <a:xfrm>
            <a:off x="3246120" y="1097280"/>
            <a:ext cx="2651760" cy="411480"/>
          </a:xfrm>
          <a:prstGeom prst="rect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246120" y="10972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2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247604" y="2240280"/>
            <a:ext cx="548640" cy="548640"/>
          </a:xfrm>
          <a:prstGeom prst="ellipse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3246120" y="1554480"/>
            <a:ext cx="2651760" cy="594360"/>
          </a:xfrm>
          <a:prstGeom prst="rect">
            <a:avLst/>
          </a:prstGeom>
          <a:solidFill>
            <a:srgbClr val="F5F5F3"/>
          </a:solidFill>
          <a:ln w="12700">
            <a:solidFill>
              <a:srgbClr val="EEEE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3246120" y="1554480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B9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+ Data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3337560" y="2834640"/>
            <a:ext cx="2514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data-driven decision making across org</a:t>
            </a:r>
          </a:p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with departments and BI to create self-service dashboards </a:t>
            </a:r>
          </a:p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customer segments and value assessments (parking)</a:t>
            </a:r>
          </a:p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cs typeface="Calibri" pitchFamily="34" charset="-120"/>
              </a:rPr>
              <a:t>Leverage Cincinnati business network for analytics expertise*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6126480" y="1097280"/>
            <a:ext cx="2651760" cy="411480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6126480" y="10972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3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7127964" y="2240280"/>
            <a:ext cx="548640" cy="548640"/>
          </a:xfrm>
          <a:prstGeom prst="ellipse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6126480" y="1554480"/>
            <a:ext cx="2651760" cy="594360"/>
          </a:xfrm>
          <a:prstGeom prst="rect">
            <a:avLst/>
          </a:prstGeom>
          <a:solidFill>
            <a:srgbClr val="F5F5F3"/>
          </a:solidFill>
          <a:ln w="12700">
            <a:solidFill>
              <a:srgbClr val="EEEE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6126480" y="1554480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47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+ </a:t>
            </a:r>
            <a:r>
              <a:rPr lang="en-US" sz="1500" b="1" dirty="0" err="1">
                <a:solidFill>
                  <a:srgbClr val="447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MarTech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6217920" y="2834640"/>
            <a:ext cx="2514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FontTx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and product analysis: assess product mix for new product opportunities</a:t>
            </a:r>
          </a:p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 cross-marketing assets and campaigns for programming</a:t>
            </a:r>
            <a:endParaRPr lang="en-US" sz="1150" dirty="0"/>
          </a:p>
          <a:p>
            <a:pPr marL="342900" indent="-342900" algn="l">
              <a:buSzPct val="10000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segment and event specific targeting and messaging</a:t>
            </a:r>
            <a:endParaRPr lang="en-US" sz="1150" dirty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6E6A102F-025A-98EB-B4B3-4373446CE9B1}"/>
              </a:ext>
            </a:extLst>
          </p:cNvPr>
          <p:cNvSpPr/>
          <p:nvPr/>
        </p:nvSpPr>
        <p:spPr>
          <a:xfrm>
            <a:off x="1511300" y="2375353"/>
            <a:ext cx="297543" cy="278493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5DE52509-C425-C142-3036-F3BC5BAB78CC}"/>
              </a:ext>
            </a:extLst>
          </p:cNvPr>
          <p:cNvSpPr/>
          <p:nvPr/>
        </p:nvSpPr>
        <p:spPr>
          <a:xfrm>
            <a:off x="4384401" y="2375353"/>
            <a:ext cx="297543" cy="278493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8150D7F7-6B5A-C3A0-C59F-1CCFA329A4FB}"/>
              </a:ext>
            </a:extLst>
          </p:cNvPr>
          <p:cNvSpPr/>
          <p:nvPr/>
        </p:nvSpPr>
        <p:spPr>
          <a:xfrm>
            <a:off x="7264761" y="2375353"/>
            <a:ext cx="297543" cy="278493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70477-9A49-876C-413D-BBCEB0153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5CF93E0-4153-1015-81AA-F77D1167BB4E}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DB85FBA-76A9-E078-5E4C-22456E3E1DF0}"/>
              </a:ext>
            </a:extLst>
          </p:cNvPr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0" descr="/home/claude/3cdc_logo.png">
            <a:extLst>
              <a:ext uri="{FF2B5EF4-FFF2-40B4-BE49-F238E27FC236}">
                <a16:creationId xmlns:a16="http://schemas.microsoft.com/office/drawing/2014/main" id="{34A21751-DEFC-4C28-DE5B-68B5CF174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0" y="164592"/>
            <a:ext cx="1463040" cy="438912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ADDA7ADE-787E-FA81-6BBA-BBD44C87D02E}"/>
              </a:ext>
            </a:extLst>
          </p:cNvPr>
          <p:cNvSpPr/>
          <p:nvPr/>
        </p:nvSpPr>
        <p:spPr>
          <a:xfrm>
            <a:off x="457200" y="182880"/>
            <a:ext cx="7040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Impact: IT Efficiency and Revenue Growth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EC512E1C-76F7-7127-E1CC-FF6168EEA8A9}"/>
              </a:ext>
            </a:extLst>
          </p:cNvPr>
          <p:cNvSpPr/>
          <p:nvPr/>
        </p:nvSpPr>
        <p:spPr>
          <a:xfrm>
            <a:off x="457200" y="795528"/>
            <a:ext cx="5029200" cy="36576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hape 414">
            <a:extLst>
              <a:ext uri="{FF2B5EF4-FFF2-40B4-BE49-F238E27FC236}">
                <a16:creationId xmlns:a16="http://schemas.microsoft.com/office/drawing/2014/main" id="{938B89E9-311A-0ABF-70C1-23A57B4E55C2}"/>
              </a:ext>
            </a:extLst>
          </p:cNvPr>
          <p:cNvSpPr/>
          <p:nvPr/>
        </p:nvSpPr>
        <p:spPr>
          <a:xfrm>
            <a:off x="530052" y="941468"/>
            <a:ext cx="3931920" cy="376987"/>
          </a:xfrm>
          <a:prstGeom prst="homePlate">
            <a:avLst>
              <a:gd name="adj" fmla="val 50000"/>
            </a:avLst>
          </a:prstGeom>
          <a:solidFill>
            <a:srgbClr val="BE3020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 defTabSz="609630"/>
            <a:r>
              <a:rPr lang="en-US" sz="1600" b="1" kern="0" dirty="0">
                <a:solidFill>
                  <a:srgbClr val="FFFFFF"/>
                </a:solidFill>
                <a:latin typeface="Aptos" panose="020B0004020202020204" pitchFamily="34" charset="0"/>
                <a:ea typeface="Georgia"/>
                <a:cs typeface="Georgia"/>
                <a:sym typeface="Georgia"/>
              </a:rPr>
              <a:t>IT Spend Efficiency</a:t>
            </a:r>
            <a:endParaRPr sz="1600" b="1" kern="0" dirty="0">
              <a:solidFill>
                <a:srgbClr val="FFFFFF"/>
              </a:solidFill>
              <a:latin typeface="Aptos" panose="020B0004020202020204" pitchFamily="34" charset="0"/>
              <a:ea typeface="Georgia"/>
              <a:cs typeface="Georgia"/>
              <a:sym typeface="Georgia"/>
            </a:endParaRPr>
          </a:p>
        </p:txBody>
      </p:sp>
      <p:sp>
        <p:nvSpPr>
          <p:cNvPr id="44" name="Shape 415">
            <a:extLst>
              <a:ext uri="{FF2B5EF4-FFF2-40B4-BE49-F238E27FC236}">
                <a16:creationId xmlns:a16="http://schemas.microsoft.com/office/drawing/2014/main" id="{46D64CD0-3C4A-5DEC-BA90-41FC747BD486}"/>
              </a:ext>
            </a:extLst>
          </p:cNvPr>
          <p:cNvSpPr/>
          <p:nvPr/>
        </p:nvSpPr>
        <p:spPr>
          <a:xfrm>
            <a:off x="4784382" y="941468"/>
            <a:ext cx="3931920" cy="376986"/>
          </a:xfrm>
          <a:prstGeom prst="chevron">
            <a:avLst>
              <a:gd name="adj" fmla="val 50000"/>
            </a:avLst>
          </a:prstGeom>
          <a:solidFill>
            <a:srgbClr val="7B9436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 defTabSz="609630"/>
            <a:r>
              <a:rPr lang="en-US" sz="1600" b="1" kern="0" dirty="0">
                <a:solidFill>
                  <a:srgbClr val="FFFFFF"/>
                </a:solidFill>
                <a:latin typeface="Aptos" panose="020B0004020202020204" pitchFamily="34" charset="0"/>
                <a:ea typeface="Georgia"/>
                <a:cs typeface="Georgia"/>
                <a:sym typeface="Georgia"/>
              </a:rPr>
              <a:t>Revenue Growth</a:t>
            </a:r>
            <a:endParaRPr sz="1600" b="1" kern="0" dirty="0">
              <a:solidFill>
                <a:srgbClr val="FFFFFF"/>
              </a:solidFill>
              <a:latin typeface="Aptos" panose="020B0004020202020204" pitchFamily="34" charset="0"/>
              <a:ea typeface="Georgia"/>
              <a:cs typeface="Georgia"/>
              <a:sym typeface="Georgia"/>
            </a:endParaRPr>
          </a:p>
        </p:txBody>
      </p:sp>
      <p:sp>
        <p:nvSpPr>
          <p:cNvPr id="45" name="Text 10">
            <a:extLst>
              <a:ext uri="{FF2B5EF4-FFF2-40B4-BE49-F238E27FC236}">
                <a16:creationId xmlns:a16="http://schemas.microsoft.com/office/drawing/2014/main" id="{6F82AA57-710D-DA65-894D-0BDE87A52871}"/>
              </a:ext>
            </a:extLst>
          </p:cNvPr>
          <p:cNvSpPr/>
          <p:nvPr/>
        </p:nvSpPr>
        <p:spPr>
          <a:xfrm>
            <a:off x="530052" y="1453896"/>
            <a:ext cx="3851587" cy="282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14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Visibility</a:t>
            </a:r>
            <a:r>
              <a:rPr lang="en-US" sz="115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</a:p>
          <a:p>
            <a:pPr marL="171450" indent="-171450" algn="l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view of all current IT spend and 3</a:t>
            </a:r>
            <a:r>
              <a:rPr lang="en-US" sz="1150" baseline="30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</a:t>
            </a: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party contracts</a:t>
            </a:r>
          </a:p>
          <a:p>
            <a:pPr marL="171450" indent="-171450" algn="l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 into technical and cost efficiency opportunities</a:t>
            </a:r>
            <a:endParaRPr lang="en-US" sz="1150" b="1" dirty="0">
              <a:solidFill>
                <a:srgbClr val="444444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  <a:buSzPct val="100000"/>
            </a:pPr>
            <a:endParaRPr lang="en-US" sz="1400" b="1" dirty="0">
              <a:solidFill>
                <a:srgbClr val="444444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14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Accountability:</a:t>
            </a:r>
          </a:p>
          <a:p>
            <a:pPr marL="171450" indent="-171450" algn="l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ownership of system and vendor management with a focus on efficient spend and scalability</a:t>
            </a:r>
          </a:p>
          <a:p>
            <a:pPr marL="171450" indent="-171450" algn="l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Inhouse project management lead for internal initiatives and IT planning</a:t>
            </a:r>
          </a:p>
        </p:txBody>
      </p:sp>
      <p:sp>
        <p:nvSpPr>
          <p:cNvPr id="46" name="Text 10">
            <a:extLst>
              <a:ext uri="{FF2B5EF4-FFF2-40B4-BE49-F238E27FC236}">
                <a16:creationId xmlns:a16="http://schemas.microsoft.com/office/drawing/2014/main" id="{074B3C99-8857-2A37-0A27-5A47322EC370}"/>
              </a:ext>
            </a:extLst>
          </p:cNvPr>
          <p:cNvSpPr/>
          <p:nvPr/>
        </p:nvSpPr>
        <p:spPr>
          <a:xfrm>
            <a:off x="4796738" y="1453896"/>
            <a:ext cx="4229615" cy="3118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14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Utilization:</a:t>
            </a:r>
          </a:p>
          <a:p>
            <a:pPr marL="171450" indent="-17145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 centralized data lake for all proprietary and third-party data, identify functional areas for data-marts or similar</a:t>
            </a:r>
          </a:p>
          <a:p>
            <a:pPr marL="171450" indent="-17145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internal dashboards to provide org decision makers with real time data and insights</a:t>
            </a:r>
            <a:endParaRPr lang="en-US" sz="1150" dirty="0"/>
          </a:p>
          <a:p>
            <a:pPr algn="l">
              <a:spcBef>
                <a:spcPts val="600"/>
              </a:spcBef>
              <a:spcAft>
                <a:spcPts val="600"/>
              </a:spcAft>
              <a:buSzPct val="100000"/>
            </a:pPr>
            <a:endParaRPr lang="en-US" sz="1400" b="1" dirty="0">
              <a:solidFill>
                <a:srgbClr val="444444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14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Development</a:t>
            </a:r>
            <a:r>
              <a:rPr lang="en-US" sz="115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</a:p>
          <a:p>
            <a:pPr marL="171450" indent="-171450" algn="l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key product gaps in customer experience</a:t>
            </a:r>
          </a:p>
          <a:p>
            <a:pPr marL="171450" indent="-171450" algn="l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1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with internal experts and market research to identify opportunities for new products; research, develop, test, and launch</a:t>
            </a:r>
          </a:p>
          <a:p>
            <a:pPr marL="171450" indent="-171450" algn="l">
              <a:buSzPct val="100000"/>
              <a:buFont typeface="Arial" panose="020B0604020202020204" pitchFamily="34" charset="0"/>
              <a:buChar char="•"/>
            </a:pPr>
            <a:endParaRPr lang="en-US" sz="1150" b="1" dirty="0">
              <a:solidFill>
                <a:srgbClr val="444444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F8D61F98-E608-8256-C3A5-3916F9FC9627}"/>
              </a:ext>
            </a:extLst>
          </p:cNvPr>
          <p:cNvSpPr/>
          <p:nvPr/>
        </p:nvSpPr>
        <p:spPr>
          <a:xfrm rot="5400000">
            <a:off x="2992757" y="2825579"/>
            <a:ext cx="3129721" cy="11547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1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EE3E3E-ABB9-D6BE-C776-72743FBAA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C55E744-6B7F-82AB-A4F5-32F9EF5023F0}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B578723-73E9-72E5-FC7E-4542523A5E88}"/>
              </a:ext>
            </a:extLst>
          </p:cNvPr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B53F6AB4-91C3-1E79-8B21-92655E4A036B}"/>
              </a:ext>
            </a:extLst>
          </p:cNvPr>
          <p:cNvSpPr/>
          <p:nvPr/>
        </p:nvSpPr>
        <p:spPr>
          <a:xfrm>
            <a:off x="157942" y="320040"/>
            <a:ext cx="91440" cy="548640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CB365F17-632D-D5DA-B726-8BF563309D56}"/>
              </a:ext>
            </a:extLst>
          </p:cNvPr>
          <p:cNvSpPr/>
          <p:nvPr/>
        </p:nvSpPr>
        <p:spPr>
          <a:xfrm>
            <a:off x="340822" y="320040"/>
            <a:ext cx="86452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Past Work: Mountain Report Status Page</a:t>
            </a:r>
            <a:endParaRPr lang="en-US" sz="32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96976E10-28AA-1B4C-EA04-FC79A7A4EACE}"/>
              </a:ext>
            </a:extLst>
          </p:cNvPr>
          <p:cNvSpPr/>
          <p:nvPr/>
        </p:nvSpPr>
        <p:spPr>
          <a:xfrm>
            <a:off x="157942" y="923544"/>
            <a:ext cx="5577840" cy="36576"/>
          </a:xfrm>
          <a:prstGeom prst="rect">
            <a:avLst/>
          </a:prstGeom>
          <a:solidFill>
            <a:srgbClr val="EEEEEC"/>
          </a:solidFill>
          <a:ln w="12700">
            <a:solidFill>
              <a:srgbClr val="EEEE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3263B7F7-9521-BB21-EBE5-3EBC75F4895E}"/>
              </a:ext>
            </a:extLst>
          </p:cNvPr>
          <p:cNvSpPr/>
          <p:nvPr/>
        </p:nvSpPr>
        <p:spPr>
          <a:xfrm>
            <a:off x="157942" y="1239668"/>
            <a:ext cx="55050" cy="263763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id="{62335469-F486-1518-A27D-165CFDCC5809}"/>
              </a:ext>
            </a:extLst>
          </p:cNvPr>
          <p:cNvSpPr/>
          <p:nvPr/>
        </p:nvSpPr>
        <p:spPr>
          <a:xfrm>
            <a:off x="322534" y="1203966"/>
            <a:ext cx="4760473" cy="381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What: built white-label templates for weather and conditions reporting on group of 14 ski resorts (#1 viewed webpage in winter on all sites)</a:t>
            </a:r>
            <a:endParaRPr lang="en-US" sz="1200" dirty="0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88F85A34-D1D6-A1A2-9585-F501EFFED34F}"/>
              </a:ext>
            </a:extLst>
          </p:cNvPr>
          <p:cNvSpPr/>
          <p:nvPr/>
        </p:nvSpPr>
        <p:spPr>
          <a:xfrm>
            <a:off x="157942" y="1788308"/>
            <a:ext cx="55050" cy="263763"/>
          </a:xfrm>
          <a:prstGeom prst="rect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86B9C9D3-49AC-A2CD-DF0D-14AADBAF148C}"/>
              </a:ext>
            </a:extLst>
          </p:cNvPr>
          <p:cNvSpPr/>
          <p:nvPr/>
        </p:nvSpPr>
        <p:spPr>
          <a:xfrm>
            <a:off x="322534" y="1752606"/>
            <a:ext cx="4760473" cy="381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Why: single point of communication for potential customers, standardized and enhanced experience across resort sites, reduced development costs</a:t>
            </a:r>
            <a:endParaRPr lang="en-US" sz="1200" dirty="0"/>
          </a:p>
        </p:txBody>
      </p:sp>
      <p:sp>
        <p:nvSpPr>
          <p:cNvPr id="26" name="Shape 23">
            <a:extLst>
              <a:ext uri="{FF2B5EF4-FFF2-40B4-BE49-F238E27FC236}">
                <a16:creationId xmlns:a16="http://schemas.microsoft.com/office/drawing/2014/main" id="{60B908E4-D89A-09A6-03F9-308BD25396EA}"/>
              </a:ext>
            </a:extLst>
          </p:cNvPr>
          <p:cNvSpPr/>
          <p:nvPr/>
        </p:nvSpPr>
        <p:spPr>
          <a:xfrm>
            <a:off x="157942" y="2336948"/>
            <a:ext cx="55050" cy="263763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id="{DD0CBD9B-52F5-4F32-995E-F4C7844F2996}"/>
              </a:ext>
            </a:extLst>
          </p:cNvPr>
          <p:cNvSpPr/>
          <p:nvPr/>
        </p:nvSpPr>
        <p:spPr>
          <a:xfrm>
            <a:off x="322534" y="2301246"/>
            <a:ext cx="4760473" cy="381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How: developed module based frontend, flexible backend to accommodate 20+ data sources, and partnered with vendor to create custom data feeds</a:t>
            </a:r>
            <a:endParaRPr lang="en-US" sz="1200" dirty="0"/>
          </a:p>
        </p:txBody>
      </p:sp>
      <p:sp>
        <p:nvSpPr>
          <p:cNvPr id="28" name="Shape 25">
            <a:extLst>
              <a:ext uri="{FF2B5EF4-FFF2-40B4-BE49-F238E27FC236}">
                <a16:creationId xmlns:a16="http://schemas.microsoft.com/office/drawing/2014/main" id="{0A30B039-EE5C-48EA-47DE-2E8CA26D0AF6}"/>
              </a:ext>
            </a:extLst>
          </p:cNvPr>
          <p:cNvSpPr/>
          <p:nvPr/>
        </p:nvSpPr>
        <p:spPr>
          <a:xfrm>
            <a:off x="157942" y="2885588"/>
            <a:ext cx="55050" cy="263763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6">
            <a:extLst>
              <a:ext uri="{FF2B5EF4-FFF2-40B4-BE49-F238E27FC236}">
                <a16:creationId xmlns:a16="http://schemas.microsoft.com/office/drawing/2014/main" id="{C6B85673-3D84-EF41-AF8D-A281DDD229C6}"/>
              </a:ext>
            </a:extLst>
          </p:cNvPr>
          <p:cNvSpPr/>
          <p:nvPr/>
        </p:nvSpPr>
        <p:spPr>
          <a:xfrm>
            <a:off x="322534" y="2849886"/>
            <a:ext cx="4760473" cy="381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3CDC Relevance: multi-source reporting, use case of combining technical development with marketing value, customer-facing status information </a:t>
            </a:r>
            <a:endParaRPr lang="en-US" sz="12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743E88B-953B-B9E8-A0E0-34E69EF08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007" y="1049653"/>
            <a:ext cx="3972430" cy="364466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41488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64C959-2607-E732-E0E9-BA8D76091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06ACD36-5BAC-E14A-D0AE-AE4E2B9FA502}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57A2432-2FB9-D886-97D7-7BC8EF156A1B}"/>
              </a:ext>
            </a:extLst>
          </p:cNvPr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4B3A9919-A020-76F5-BC96-1D74FF053CBD}"/>
              </a:ext>
            </a:extLst>
          </p:cNvPr>
          <p:cNvSpPr/>
          <p:nvPr/>
        </p:nvSpPr>
        <p:spPr>
          <a:xfrm>
            <a:off x="157942" y="320040"/>
            <a:ext cx="91440" cy="548640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852432EF-0281-1A8E-25F9-82F947468B89}"/>
              </a:ext>
            </a:extLst>
          </p:cNvPr>
          <p:cNvSpPr/>
          <p:nvPr/>
        </p:nvSpPr>
        <p:spPr>
          <a:xfrm>
            <a:off x="340822" y="320040"/>
            <a:ext cx="86452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Past Work: Lodging Availability Map View</a:t>
            </a:r>
            <a:endParaRPr lang="en-US" sz="32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A6B73ADE-1CF3-BD2E-9769-9974B87CD31F}"/>
              </a:ext>
            </a:extLst>
          </p:cNvPr>
          <p:cNvSpPr/>
          <p:nvPr/>
        </p:nvSpPr>
        <p:spPr>
          <a:xfrm>
            <a:off x="157942" y="923544"/>
            <a:ext cx="5577840" cy="36576"/>
          </a:xfrm>
          <a:prstGeom prst="rect">
            <a:avLst/>
          </a:prstGeom>
          <a:solidFill>
            <a:srgbClr val="EEEEEC"/>
          </a:solidFill>
          <a:ln w="12700">
            <a:solidFill>
              <a:srgbClr val="EEEE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EB933817-0AE4-3960-CE71-C94670AC9CD5}"/>
              </a:ext>
            </a:extLst>
          </p:cNvPr>
          <p:cNvSpPr/>
          <p:nvPr/>
        </p:nvSpPr>
        <p:spPr>
          <a:xfrm>
            <a:off x="157942" y="1239668"/>
            <a:ext cx="55050" cy="263763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id="{EACED360-78F9-D123-6DF4-3B3DF881F9FA}"/>
              </a:ext>
            </a:extLst>
          </p:cNvPr>
          <p:cNvSpPr/>
          <p:nvPr/>
        </p:nvSpPr>
        <p:spPr>
          <a:xfrm>
            <a:off x="322534" y="1203966"/>
            <a:ext cx="4760473" cy="381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What: developed map to display lodging locations, real-time availability and pricing, and filterable search</a:t>
            </a:r>
            <a:endParaRPr lang="en-US" sz="1200" dirty="0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5A238328-4B76-4689-BF41-20F7C1181E7A}"/>
              </a:ext>
            </a:extLst>
          </p:cNvPr>
          <p:cNvSpPr/>
          <p:nvPr/>
        </p:nvSpPr>
        <p:spPr>
          <a:xfrm>
            <a:off x="157942" y="1788308"/>
            <a:ext cx="55050" cy="263763"/>
          </a:xfrm>
          <a:prstGeom prst="rect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20E6BA03-7F75-8F51-16E2-BA886ADA15A7}"/>
              </a:ext>
            </a:extLst>
          </p:cNvPr>
          <p:cNvSpPr/>
          <p:nvPr/>
        </p:nvSpPr>
        <p:spPr>
          <a:xfrm>
            <a:off x="322534" y="1752606"/>
            <a:ext cx="4760473" cy="381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Why: enhanced customer experience, enables location-sensitive customers to select best lodging booking for their needs</a:t>
            </a:r>
            <a:endParaRPr lang="en-US" sz="1200" dirty="0"/>
          </a:p>
        </p:txBody>
      </p:sp>
      <p:sp>
        <p:nvSpPr>
          <p:cNvPr id="26" name="Shape 23">
            <a:extLst>
              <a:ext uri="{FF2B5EF4-FFF2-40B4-BE49-F238E27FC236}">
                <a16:creationId xmlns:a16="http://schemas.microsoft.com/office/drawing/2014/main" id="{E5654F4D-42EF-2A8C-8B71-2998B25AF814}"/>
              </a:ext>
            </a:extLst>
          </p:cNvPr>
          <p:cNvSpPr/>
          <p:nvPr/>
        </p:nvSpPr>
        <p:spPr>
          <a:xfrm>
            <a:off x="157942" y="2336948"/>
            <a:ext cx="55050" cy="263763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id="{3FAF8804-34FE-67B2-3589-1A734C494DFE}"/>
              </a:ext>
            </a:extLst>
          </p:cNvPr>
          <p:cNvSpPr/>
          <p:nvPr/>
        </p:nvSpPr>
        <p:spPr>
          <a:xfrm>
            <a:off x="322534" y="2301246"/>
            <a:ext cx="4760473" cy="381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How: developed location display system, frontend map features, integrated lodging eCommerce platform with CMS (API based)</a:t>
            </a:r>
            <a:endParaRPr lang="en-US" sz="1200" dirty="0"/>
          </a:p>
        </p:txBody>
      </p:sp>
      <p:sp>
        <p:nvSpPr>
          <p:cNvPr id="28" name="Shape 25">
            <a:extLst>
              <a:ext uri="{FF2B5EF4-FFF2-40B4-BE49-F238E27FC236}">
                <a16:creationId xmlns:a16="http://schemas.microsoft.com/office/drawing/2014/main" id="{22BC5276-9BB6-DABE-0F99-A85D66668965}"/>
              </a:ext>
            </a:extLst>
          </p:cNvPr>
          <p:cNvSpPr/>
          <p:nvPr/>
        </p:nvSpPr>
        <p:spPr>
          <a:xfrm>
            <a:off x="157942" y="2885588"/>
            <a:ext cx="55050" cy="263763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6">
            <a:extLst>
              <a:ext uri="{FF2B5EF4-FFF2-40B4-BE49-F238E27FC236}">
                <a16:creationId xmlns:a16="http://schemas.microsoft.com/office/drawing/2014/main" id="{5C8BC071-1941-7C3F-3312-E59C3A4AAFE7}"/>
              </a:ext>
            </a:extLst>
          </p:cNvPr>
          <p:cNvSpPr/>
          <p:nvPr/>
        </p:nvSpPr>
        <p:spPr>
          <a:xfrm>
            <a:off x="322534" y="2849885"/>
            <a:ext cx="4760473" cy="615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3CDC Relevance: real-time availability and pricing for location-sensitive customers, takes advantage of 3CDC parking network, enables customers to select best 3CDC parking for needs leading to increased satisfaction</a:t>
            </a:r>
            <a:endParaRPr lang="en-US" sz="12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D9AE784-38CE-F75D-702B-310D6B0E2B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91470" y="923544"/>
            <a:ext cx="1796401" cy="389991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86671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6E047B-08AB-91F1-950A-AFDC5334D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F3CF32F-DA5D-D6B5-6C62-E2AB856C1AE4}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C4EF494-FB21-ACF1-0F70-32C91C4B9414}"/>
              </a:ext>
            </a:extLst>
          </p:cNvPr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6BD3D8BE-5FE5-B5A9-3413-AF1FBB3D718D}"/>
              </a:ext>
            </a:extLst>
          </p:cNvPr>
          <p:cNvSpPr/>
          <p:nvPr/>
        </p:nvSpPr>
        <p:spPr>
          <a:xfrm>
            <a:off x="157942" y="320040"/>
            <a:ext cx="91440" cy="548640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D2198B3-BC22-5785-E6B0-BD45CB1E4871}"/>
              </a:ext>
            </a:extLst>
          </p:cNvPr>
          <p:cNvSpPr/>
          <p:nvPr/>
        </p:nvSpPr>
        <p:spPr>
          <a:xfrm>
            <a:off x="340822" y="320040"/>
            <a:ext cx="86452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Past Work: Event Calendar</a:t>
            </a:r>
            <a:endParaRPr lang="en-US" sz="32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BEA04FCA-12D5-942B-B6C6-178226E17A6B}"/>
              </a:ext>
            </a:extLst>
          </p:cNvPr>
          <p:cNvSpPr/>
          <p:nvPr/>
        </p:nvSpPr>
        <p:spPr>
          <a:xfrm>
            <a:off x="157942" y="923544"/>
            <a:ext cx="5577840" cy="36576"/>
          </a:xfrm>
          <a:prstGeom prst="rect">
            <a:avLst/>
          </a:prstGeom>
          <a:solidFill>
            <a:srgbClr val="EEEEEC"/>
          </a:solidFill>
          <a:ln w="12700">
            <a:solidFill>
              <a:srgbClr val="EEEE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F511CC5E-DE54-D2B7-D21B-756F1DCD0464}"/>
              </a:ext>
            </a:extLst>
          </p:cNvPr>
          <p:cNvSpPr/>
          <p:nvPr/>
        </p:nvSpPr>
        <p:spPr>
          <a:xfrm>
            <a:off x="157942" y="1239668"/>
            <a:ext cx="55050" cy="263763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id="{799C34B8-C362-8BF9-37C8-6F89790569A2}"/>
              </a:ext>
            </a:extLst>
          </p:cNvPr>
          <p:cNvSpPr/>
          <p:nvPr/>
        </p:nvSpPr>
        <p:spPr>
          <a:xfrm>
            <a:off x="322534" y="1203966"/>
            <a:ext cx="4760473" cy="381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What: developed interface to display upcoming events to customers</a:t>
            </a:r>
            <a:endParaRPr lang="en-US" sz="1200" dirty="0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B9D6BEA1-180B-4CF9-3D1D-90973A4B91BD}"/>
              </a:ext>
            </a:extLst>
          </p:cNvPr>
          <p:cNvSpPr/>
          <p:nvPr/>
        </p:nvSpPr>
        <p:spPr>
          <a:xfrm>
            <a:off x="157942" y="1788308"/>
            <a:ext cx="55050" cy="263763"/>
          </a:xfrm>
          <a:prstGeom prst="rect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8EFDC3A4-5601-F49F-3EAA-A78215864DB6}"/>
              </a:ext>
            </a:extLst>
          </p:cNvPr>
          <p:cNvSpPr/>
          <p:nvPr/>
        </p:nvSpPr>
        <p:spPr>
          <a:xfrm>
            <a:off x="322534" y="1752606"/>
            <a:ext cx="4760473" cy="381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Why: standard event features could not display amount or duration of events in an intuitive way for customer planning</a:t>
            </a:r>
            <a:endParaRPr lang="en-US" sz="1200" dirty="0"/>
          </a:p>
        </p:txBody>
      </p:sp>
      <p:sp>
        <p:nvSpPr>
          <p:cNvPr id="26" name="Shape 23">
            <a:extLst>
              <a:ext uri="{FF2B5EF4-FFF2-40B4-BE49-F238E27FC236}">
                <a16:creationId xmlns:a16="http://schemas.microsoft.com/office/drawing/2014/main" id="{71231584-F975-9CF0-2067-AC17350DF4E4}"/>
              </a:ext>
            </a:extLst>
          </p:cNvPr>
          <p:cNvSpPr/>
          <p:nvPr/>
        </p:nvSpPr>
        <p:spPr>
          <a:xfrm>
            <a:off x="157942" y="2336948"/>
            <a:ext cx="55050" cy="263763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id="{A4AFA02A-7DC0-7D4A-F9F1-D5B621F231EE}"/>
              </a:ext>
            </a:extLst>
          </p:cNvPr>
          <p:cNvSpPr/>
          <p:nvPr/>
        </p:nvSpPr>
        <p:spPr>
          <a:xfrm>
            <a:off x="322534" y="2301246"/>
            <a:ext cx="4760473" cy="381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How: developed weekly timeline view feature, detail tiles and pages, call to action with functionality for ticket sales or event registration</a:t>
            </a:r>
            <a:endParaRPr lang="en-US" sz="1200" dirty="0"/>
          </a:p>
        </p:txBody>
      </p:sp>
      <p:sp>
        <p:nvSpPr>
          <p:cNvPr id="28" name="Shape 25">
            <a:extLst>
              <a:ext uri="{FF2B5EF4-FFF2-40B4-BE49-F238E27FC236}">
                <a16:creationId xmlns:a16="http://schemas.microsoft.com/office/drawing/2014/main" id="{A243BD81-25DF-7385-CC2B-758247A4460C}"/>
              </a:ext>
            </a:extLst>
          </p:cNvPr>
          <p:cNvSpPr/>
          <p:nvPr/>
        </p:nvSpPr>
        <p:spPr>
          <a:xfrm>
            <a:off x="157942" y="2885588"/>
            <a:ext cx="55050" cy="263763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6">
            <a:extLst>
              <a:ext uri="{FF2B5EF4-FFF2-40B4-BE49-F238E27FC236}">
                <a16:creationId xmlns:a16="http://schemas.microsoft.com/office/drawing/2014/main" id="{7EAD8937-B5B3-1102-BE33-75F020B30A4A}"/>
              </a:ext>
            </a:extLst>
          </p:cNvPr>
          <p:cNvSpPr/>
          <p:nvPr/>
        </p:nvSpPr>
        <p:spPr>
          <a:xfrm>
            <a:off x="322534" y="2849885"/>
            <a:ext cx="4760473" cy="615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3CDC Relevance: intuitive event calendar enables customers to search by specific event or date, detail page enables cross-sell for nearby 3CDC parking</a:t>
            </a:r>
            <a:endParaRPr lang="en-US" sz="12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6995C22F-1E3D-FD7A-CEBD-401DBE8DFA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46914" y="1014686"/>
            <a:ext cx="3739144" cy="360419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35646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5E7D4B-171D-AD46-0DC7-58F6E3BA9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68180EF-28CA-473D-8F50-EB0794786460}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1B26FBD-FF0C-5DED-08B5-20C49A5C4247}"/>
              </a:ext>
            </a:extLst>
          </p:cNvPr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6F0B88BF-C3AD-2FB0-DDD9-905F025AF1C4}"/>
              </a:ext>
            </a:extLst>
          </p:cNvPr>
          <p:cNvSpPr/>
          <p:nvPr/>
        </p:nvSpPr>
        <p:spPr>
          <a:xfrm>
            <a:off x="157942" y="320040"/>
            <a:ext cx="91440" cy="548640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6A4FB70E-6CC0-0317-FD29-BCD282305AF7}"/>
              </a:ext>
            </a:extLst>
          </p:cNvPr>
          <p:cNvSpPr/>
          <p:nvPr/>
        </p:nvSpPr>
        <p:spPr>
          <a:xfrm>
            <a:off x="340822" y="320040"/>
            <a:ext cx="86452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Win: 3CDC Parking Homepage Map View</a:t>
            </a:r>
            <a:endParaRPr lang="en-US" sz="32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0A622EE5-9544-87A1-F5E4-BE4C7088714D}"/>
              </a:ext>
            </a:extLst>
          </p:cNvPr>
          <p:cNvSpPr/>
          <p:nvPr/>
        </p:nvSpPr>
        <p:spPr>
          <a:xfrm>
            <a:off x="157942" y="923544"/>
            <a:ext cx="5577840" cy="36576"/>
          </a:xfrm>
          <a:prstGeom prst="rect">
            <a:avLst/>
          </a:prstGeom>
          <a:solidFill>
            <a:srgbClr val="EEEEEC"/>
          </a:solidFill>
          <a:ln w="12700">
            <a:solidFill>
              <a:srgbClr val="EEEE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3C50AE24-9005-9CEF-8286-E50FEA5BC1A1}"/>
              </a:ext>
            </a:extLst>
          </p:cNvPr>
          <p:cNvSpPr/>
          <p:nvPr/>
        </p:nvSpPr>
        <p:spPr>
          <a:xfrm>
            <a:off x="157942" y="1239668"/>
            <a:ext cx="55050" cy="263763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id="{BC6A28BE-9018-FC8A-2B3A-A72DFF714BF7}"/>
              </a:ext>
            </a:extLst>
          </p:cNvPr>
          <p:cNvSpPr/>
          <p:nvPr/>
        </p:nvSpPr>
        <p:spPr>
          <a:xfrm>
            <a:off x="322534" y="1203966"/>
            <a:ext cx="4760473" cy="381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What: parking map view displaying each 3CDC parking property (Phase 1)</a:t>
            </a:r>
            <a:endParaRPr lang="en-US" sz="1200" dirty="0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4836FB19-1C2B-F261-B472-8C1573042213}"/>
              </a:ext>
            </a:extLst>
          </p:cNvPr>
          <p:cNvSpPr/>
          <p:nvPr/>
        </p:nvSpPr>
        <p:spPr>
          <a:xfrm>
            <a:off x="157942" y="1788308"/>
            <a:ext cx="55050" cy="263763"/>
          </a:xfrm>
          <a:prstGeom prst="rect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47DFA052-15C0-018D-CDEA-A15F5869EE83}"/>
              </a:ext>
            </a:extLst>
          </p:cNvPr>
          <p:cNvSpPr/>
          <p:nvPr/>
        </p:nvSpPr>
        <p:spPr>
          <a:xfrm>
            <a:off x="322534" y="1752606"/>
            <a:ext cx="4760473" cy="381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Why: capitalizes on 3CDC network of parking properties and SEO while enhancing customer experience (3 clicks from search to navigation)</a:t>
            </a:r>
            <a:endParaRPr lang="en-US" sz="1200" dirty="0"/>
          </a:p>
        </p:txBody>
      </p:sp>
      <p:sp>
        <p:nvSpPr>
          <p:cNvPr id="26" name="Shape 23">
            <a:extLst>
              <a:ext uri="{FF2B5EF4-FFF2-40B4-BE49-F238E27FC236}">
                <a16:creationId xmlns:a16="http://schemas.microsoft.com/office/drawing/2014/main" id="{E2A807FF-F331-3E21-5211-DF4C0189EF4B}"/>
              </a:ext>
            </a:extLst>
          </p:cNvPr>
          <p:cNvSpPr/>
          <p:nvPr/>
        </p:nvSpPr>
        <p:spPr>
          <a:xfrm>
            <a:off x="157942" y="2336948"/>
            <a:ext cx="55050" cy="263763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id="{82D9125B-14C8-5F22-6951-2489A54DEC22}"/>
              </a:ext>
            </a:extLst>
          </p:cNvPr>
          <p:cNvSpPr/>
          <p:nvPr/>
        </p:nvSpPr>
        <p:spPr>
          <a:xfrm>
            <a:off x="322533" y="2288522"/>
            <a:ext cx="4760473" cy="381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How: develop map view feature and implement on homepage above fold, implement SEO best practices</a:t>
            </a:r>
            <a:endParaRPr lang="en-US" sz="1200" dirty="0"/>
          </a:p>
        </p:txBody>
      </p:sp>
      <p:sp>
        <p:nvSpPr>
          <p:cNvPr id="28" name="Shape 25">
            <a:extLst>
              <a:ext uri="{FF2B5EF4-FFF2-40B4-BE49-F238E27FC236}">
                <a16:creationId xmlns:a16="http://schemas.microsoft.com/office/drawing/2014/main" id="{4CBA9391-F774-21F0-06B6-7FA4EA9DEA5B}"/>
              </a:ext>
            </a:extLst>
          </p:cNvPr>
          <p:cNvSpPr/>
          <p:nvPr/>
        </p:nvSpPr>
        <p:spPr>
          <a:xfrm>
            <a:off x="157942" y="2885588"/>
            <a:ext cx="55050" cy="263763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6">
            <a:extLst>
              <a:ext uri="{FF2B5EF4-FFF2-40B4-BE49-F238E27FC236}">
                <a16:creationId xmlns:a16="http://schemas.microsoft.com/office/drawing/2014/main" id="{413FFF3B-AACB-1BD1-CE47-0707C038178B}"/>
              </a:ext>
            </a:extLst>
          </p:cNvPr>
          <p:cNvSpPr/>
          <p:nvPr/>
        </p:nvSpPr>
        <p:spPr>
          <a:xfrm>
            <a:off x="322534" y="2727198"/>
            <a:ext cx="4760473" cy="615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3CDC Relevance: drives traffic from search engines into conversion funnel, increases awareness of all 3CDC parking options</a:t>
            </a:r>
            <a:endParaRPr lang="en-US" sz="12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C6D9D54-B744-C3CE-A762-0BF2CD4F0F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55651" y="1014686"/>
            <a:ext cx="2921670" cy="360419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Shape 21">
            <a:extLst>
              <a:ext uri="{FF2B5EF4-FFF2-40B4-BE49-F238E27FC236}">
                <a16:creationId xmlns:a16="http://schemas.microsoft.com/office/drawing/2014/main" id="{E3F8142E-8AFF-00B2-916C-20BCE4F608CD}"/>
              </a:ext>
            </a:extLst>
          </p:cNvPr>
          <p:cNvSpPr/>
          <p:nvPr/>
        </p:nvSpPr>
        <p:spPr>
          <a:xfrm>
            <a:off x="156352" y="3408408"/>
            <a:ext cx="55050" cy="263763"/>
          </a:xfrm>
          <a:prstGeom prst="rect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2">
            <a:extLst>
              <a:ext uri="{FF2B5EF4-FFF2-40B4-BE49-F238E27FC236}">
                <a16:creationId xmlns:a16="http://schemas.microsoft.com/office/drawing/2014/main" id="{1B38CD2A-A3BF-1564-550E-DB52879FD437}"/>
              </a:ext>
            </a:extLst>
          </p:cNvPr>
          <p:cNvSpPr/>
          <p:nvPr/>
        </p:nvSpPr>
        <p:spPr>
          <a:xfrm>
            <a:off x="320944" y="3372706"/>
            <a:ext cx="4760473" cy="381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2: in-map tile (selected location) displaying images of property and attributes (covered, monitored 24/7)</a:t>
            </a:r>
            <a:endParaRPr lang="en-US" sz="1200" dirty="0"/>
          </a:p>
        </p:txBody>
      </p:sp>
      <p:sp>
        <p:nvSpPr>
          <p:cNvPr id="9" name="Shape 23">
            <a:extLst>
              <a:ext uri="{FF2B5EF4-FFF2-40B4-BE49-F238E27FC236}">
                <a16:creationId xmlns:a16="http://schemas.microsoft.com/office/drawing/2014/main" id="{9DD841AC-A590-3585-778B-59ABC1133EA4}"/>
              </a:ext>
            </a:extLst>
          </p:cNvPr>
          <p:cNvSpPr/>
          <p:nvPr/>
        </p:nvSpPr>
        <p:spPr>
          <a:xfrm>
            <a:off x="156352" y="3957048"/>
            <a:ext cx="55050" cy="263763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24">
            <a:extLst>
              <a:ext uri="{FF2B5EF4-FFF2-40B4-BE49-F238E27FC236}">
                <a16:creationId xmlns:a16="http://schemas.microsoft.com/office/drawing/2014/main" id="{30D9CF71-3F5F-D75E-35D1-8FFDAF94BAEA}"/>
              </a:ext>
            </a:extLst>
          </p:cNvPr>
          <p:cNvSpPr/>
          <p:nvPr/>
        </p:nvSpPr>
        <p:spPr>
          <a:xfrm>
            <a:off x="320943" y="3839049"/>
            <a:ext cx="4760473" cy="381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3: real-time parking garage availability, parking lot open/full status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17497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0" cy="109728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286000" y="0"/>
            <a:ext cx="2286000" cy="109728"/>
          </a:xfrm>
          <a:prstGeom prst="rect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572000" y="0"/>
            <a:ext cx="2286000" cy="109728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858000" y="0"/>
            <a:ext cx="2286000" cy="109728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3cd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82880"/>
            <a:ext cx="1737360" cy="52120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286000" y="164592"/>
            <a:ext cx="6675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Me. Why 3CDC.</a:t>
            </a:r>
            <a:endParaRPr lang="en-US" sz="3400" dirty="0"/>
          </a:p>
        </p:txBody>
      </p:sp>
      <p:sp>
        <p:nvSpPr>
          <p:cNvPr id="9" name="Shape 6"/>
          <p:cNvSpPr/>
          <p:nvPr/>
        </p:nvSpPr>
        <p:spPr>
          <a:xfrm>
            <a:off x="2286000" y="777240"/>
            <a:ext cx="6675120" cy="36576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480560" y="914400"/>
            <a:ext cx="54864" cy="4069080"/>
          </a:xfrm>
          <a:prstGeom prst="rect">
            <a:avLst/>
          </a:prstGeom>
          <a:solidFill>
            <a:srgbClr val="EEEEEC"/>
          </a:solidFill>
          <a:ln w="12700">
            <a:solidFill>
              <a:srgbClr val="EEEE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365760" y="914400"/>
            <a:ext cx="3977640" cy="384048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365760" y="914400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Me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11480" y="1417320"/>
            <a:ext cx="347472" cy="347472"/>
          </a:xfrm>
          <a:prstGeom prst="ellipse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" y="142646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859536" y="1371600"/>
            <a:ext cx="3520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 experience executing technology projects for complex, multi-property environments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411480" y="2084832"/>
            <a:ext cx="347472" cy="347472"/>
          </a:xfrm>
          <a:prstGeom prst="ellipse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" y="2093976"/>
            <a:ext cx="310896" cy="31089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59536" y="2039112"/>
            <a:ext cx="3520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record bridging IT strategy with marketing and revenue goals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411480" y="2752344"/>
            <a:ext cx="347472" cy="347472"/>
          </a:xfrm>
          <a:prstGeom prst="ellipse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" y="2761488"/>
            <a:ext cx="310896" cy="310896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59536" y="2706624"/>
            <a:ext cx="3520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expertise in managing software, hardware, digital platforms, and analytics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>
            <a:off x="411480" y="3419856"/>
            <a:ext cx="347472" cy="347472"/>
          </a:xfrm>
          <a:prstGeom prst="ellipse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" y="3429000"/>
            <a:ext cx="310896" cy="31089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859536" y="3374136"/>
            <a:ext cx="3520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strategic thinker who also rolls up their sleeves and executes</a:t>
            </a:r>
            <a:endParaRPr lang="en-US" sz="1200" dirty="0"/>
          </a:p>
        </p:txBody>
      </p:sp>
      <p:sp>
        <p:nvSpPr>
          <p:cNvPr id="25" name="Shape 18"/>
          <p:cNvSpPr/>
          <p:nvPr/>
        </p:nvSpPr>
        <p:spPr>
          <a:xfrm>
            <a:off x="411480" y="4087368"/>
            <a:ext cx="347472" cy="347472"/>
          </a:xfrm>
          <a:prstGeom prst="ellipse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" y="4096512"/>
            <a:ext cx="310896" cy="31089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859536" y="4041648"/>
            <a:ext cx="3520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commitment to Cincinnati — this is my city and I want to invest my efforts in its success</a:t>
            </a:r>
            <a:endParaRPr lang="en-US" sz="1200" dirty="0"/>
          </a:p>
        </p:txBody>
      </p:sp>
      <p:sp>
        <p:nvSpPr>
          <p:cNvPr id="28" name="Shape 20"/>
          <p:cNvSpPr/>
          <p:nvPr/>
        </p:nvSpPr>
        <p:spPr>
          <a:xfrm>
            <a:off x="4663440" y="914400"/>
            <a:ext cx="4160520" cy="384048"/>
          </a:xfrm>
          <a:prstGeom prst="rect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1"/>
          <p:cNvSpPr/>
          <p:nvPr/>
        </p:nvSpPr>
        <p:spPr>
          <a:xfrm>
            <a:off x="4663440" y="914400"/>
            <a:ext cx="4160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3CDC</a:t>
            </a:r>
            <a:endParaRPr lang="en-US" sz="1600" dirty="0"/>
          </a:p>
        </p:txBody>
      </p:sp>
      <p:sp>
        <p:nvSpPr>
          <p:cNvPr id="30" name="Shape 22"/>
          <p:cNvSpPr/>
          <p:nvPr/>
        </p:nvSpPr>
        <p:spPr>
          <a:xfrm>
            <a:off x="4709160" y="1417320"/>
            <a:ext cx="347472" cy="347472"/>
          </a:xfrm>
          <a:prstGeom prst="ellipse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1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1426464"/>
            <a:ext cx="310896" cy="310896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5157216" y="1371600"/>
            <a:ext cx="3703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3CDC's mission to revitalize Cincinnati's urban core aligns with my personal values</a:t>
            </a:r>
            <a:endParaRPr lang="en-US" sz="1200" dirty="0"/>
          </a:p>
        </p:txBody>
      </p:sp>
      <p:sp>
        <p:nvSpPr>
          <p:cNvPr id="33" name="Shape 24"/>
          <p:cNvSpPr/>
          <p:nvPr/>
        </p:nvSpPr>
        <p:spPr>
          <a:xfrm>
            <a:off x="4709160" y="2084832"/>
            <a:ext cx="347472" cy="347472"/>
          </a:xfrm>
          <a:prstGeom prst="ellipse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2093976"/>
            <a:ext cx="310896" cy="310896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5157216" y="2039112"/>
            <a:ext cx="3703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OTR and Downtown are a turnaround story — technology can build on 3CDC’s brand and momentum</a:t>
            </a:r>
            <a:endParaRPr lang="en-US" sz="1200" dirty="0"/>
          </a:p>
        </p:txBody>
      </p:sp>
      <p:sp>
        <p:nvSpPr>
          <p:cNvPr id="36" name="Shape 26"/>
          <p:cNvSpPr/>
          <p:nvPr/>
        </p:nvSpPr>
        <p:spPr>
          <a:xfrm>
            <a:off x="4709160" y="2752344"/>
            <a:ext cx="347472" cy="347472"/>
          </a:xfrm>
          <a:prstGeom prst="ellipse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7" name="Image 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2761488"/>
            <a:ext cx="310896" cy="310896"/>
          </a:xfrm>
          <a:prstGeom prst="rect">
            <a:avLst/>
          </a:prstGeom>
        </p:spPr>
      </p:pic>
      <p:sp>
        <p:nvSpPr>
          <p:cNvPr id="38" name="Text 27"/>
          <p:cNvSpPr/>
          <p:nvPr/>
        </p:nvSpPr>
        <p:spPr>
          <a:xfrm>
            <a:off x="5157216" y="2706624"/>
            <a:ext cx="3703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non-profit environment where technology and marketing enhance community impact</a:t>
            </a:r>
            <a:endParaRPr lang="en-US" sz="1200" dirty="0"/>
          </a:p>
        </p:txBody>
      </p:sp>
      <p:sp>
        <p:nvSpPr>
          <p:cNvPr id="39" name="Shape 28"/>
          <p:cNvSpPr/>
          <p:nvPr/>
        </p:nvSpPr>
        <p:spPr>
          <a:xfrm>
            <a:off x="4709160" y="3419856"/>
            <a:ext cx="347472" cy="347472"/>
          </a:xfrm>
          <a:prstGeom prst="ellipse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0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3429000"/>
            <a:ext cx="310896" cy="310896"/>
          </a:xfrm>
          <a:prstGeom prst="rect">
            <a:avLst/>
          </a:prstGeom>
        </p:spPr>
      </p:pic>
      <p:sp>
        <p:nvSpPr>
          <p:cNvPr id="41" name="Text 29"/>
          <p:cNvSpPr/>
          <p:nvPr/>
        </p:nvSpPr>
        <p:spPr>
          <a:xfrm>
            <a:off x="5157216" y="3374136"/>
            <a:ext cx="3703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to contribute meaningful work for neighbors</a:t>
            </a:r>
            <a:endParaRPr lang="en-US" sz="1200" dirty="0"/>
          </a:p>
        </p:txBody>
      </p:sp>
      <p:sp>
        <p:nvSpPr>
          <p:cNvPr id="42" name="Shape 30"/>
          <p:cNvSpPr/>
          <p:nvPr/>
        </p:nvSpPr>
        <p:spPr>
          <a:xfrm>
            <a:off x="4709160" y="4087368"/>
            <a:ext cx="347472" cy="347472"/>
          </a:xfrm>
          <a:prstGeom prst="ellipse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3" name="Image 1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4096512"/>
            <a:ext cx="310896" cy="310896"/>
          </a:xfrm>
          <a:prstGeom prst="rect">
            <a:avLst/>
          </a:prstGeom>
        </p:spPr>
      </p:pic>
      <p:sp>
        <p:nvSpPr>
          <p:cNvPr id="44" name="Text 31"/>
          <p:cNvSpPr/>
          <p:nvPr/>
        </p:nvSpPr>
        <p:spPr>
          <a:xfrm>
            <a:off x="5157216" y="4041648"/>
            <a:ext cx="3703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respected, collaborative team with a strong culture, clear vision, and real results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C1C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0" cy="164592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286000" y="0"/>
            <a:ext cx="2286000" cy="164592"/>
          </a:xfrm>
          <a:prstGeom prst="rect">
            <a:avLst/>
          </a:prstGeom>
          <a:solidFill>
            <a:srgbClr val="7B9436"/>
          </a:solidFill>
          <a:ln w="12700">
            <a:solidFill>
              <a:srgbClr val="7B94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572000" y="0"/>
            <a:ext cx="2286000" cy="164592"/>
          </a:xfrm>
          <a:prstGeom prst="rect">
            <a:avLst/>
          </a:prstGeom>
          <a:solidFill>
            <a:srgbClr val="4472A4"/>
          </a:solidFill>
          <a:ln w="12700">
            <a:solidFill>
              <a:srgbClr val="4472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858000" y="0"/>
            <a:ext cx="2286000" cy="164592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3cd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320040"/>
            <a:ext cx="2743200" cy="8229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1325880"/>
            <a:ext cx="8046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Let’s make downtown the </a:t>
            </a:r>
          </a:p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destination for Cincinnati.</a:t>
            </a:r>
            <a:endParaRPr lang="en-US" sz="3800" dirty="0"/>
          </a:p>
        </p:txBody>
      </p:sp>
      <p:sp>
        <p:nvSpPr>
          <p:cNvPr id="9" name="Shape 6"/>
          <p:cNvSpPr/>
          <p:nvPr/>
        </p:nvSpPr>
        <p:spPr>
          <a:xfrm>
            <a:off x="2286000" y="2926080"/>
            <a:ext cx="4572000" cy="36576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57200" y="306324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Mike Goulet  |   gouletco@gmail.com   |   (701) 471-8712   |   Cincinnati, OH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2926080" y="4206240"/>
            <a:ext cx="3291840" cy="502920"/>
          </a:xfrm>
          <a:prstGeom prst="rect">
            <a:avLst/>
          </a:prstGeom>
          <a:solidFill>
            <a:srgbClr val="BE3020"/>
          </a:solidFill>
          <a:ln w="12700">
            <a:solidFill>
              <a:srgbClr val="BE3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2926080" y="420624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— Questions Welcome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9576</TotalTime>
  <Words>1109</Words>
  <Application>Microsoft Office PowerPoint</Application>
  <PresentationFormat>On-screen Show (16:9)</PresentationFormat>
  <Paragraphs>138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Director Candidate Presentation – 3CDC</dc:title>
  <dc:subject>PptxGenJS Presentation</dc:subject>
  <dc:creator>IT Director Candidate</dc:creator>
  <cp:lastModifiedBy>Michael Goulet</cp:lastModifiedBy>
  <cp:revision>6</cp:revision>
  <dcterms:created xsi:type="dcterms:W3CDTF">2026-03-10T20:48:11Z</dcterms:created>
  <dcterms:modified xsi:type="dcterms:W3CDTF">2026-03-17T12:34:28Z</dcterms:modified>
</cp:coreProperties>
</file>